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g Shuai" initials="PS" lastIdx="1" clrIdx="0">
    <p:extLst>
      <p:ext uri="{19B8F6BF-5375-455C-9EA6-DF929625EA0E}">
        <p15:presenceInfo xmlns:p15="http://schemas.microsoft.com/office/powerpoint/2012/main" userId="c8141596fc3bd8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1T16:50:40.525" idx="1">
    <p:pos x="7686" y="19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F038E-32EC-464D-85C7-393660745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1C7A76-6157-C741-B9B2-7067232B0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685DE-EE12-8F47-817E-D446CFD8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AEFEF-8363-5C44-9F91-FE772A44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9E8FE-2A39-654B-AEB8-B91BF236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ABE6A-AA42-3C4C-8748-743AD8A5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4024AC-8569-BA45-9884-997973EE2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7558F-A668-B349-A30F-A0B58DB2E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BE030-47BE-5C41-A200-760D3176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458E5-5603-5F47-8294-06F8A563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33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9FD232-B7BE-4C4E-8016-81187FD8D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F5BCA5-703E-CA4D-A7C9-61AE8A545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25706-4953-3A42-ACA5-43B22BC5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57EB-671A-F94B-B673-57CD0A99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B6D6-B0F4-0A4E-96C9-D3508877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14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816A2-9528-A046-A3DB-D9B61636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4FB7A-18E7-A14E-B462-41246458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B172BD-05A1-854A-81E3-09AF36E2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B3AF1-5DEA-1144-94EF-E559F912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A17BB-7280-854B-AF42-92A7A43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17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52545-B1D8-DD4C-BBD5-E16E5906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76950-7811-7344-8FA5-15665C7BC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39078-2BF7-E140-9AD1-99C654F8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0A15D-5226-A342-B170-1E9536DC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98002-090D-494D-B6DD-F707278A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11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ED478-C30C-5547-A6D3-44CF0FFD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E986F-B9D6-DB4C-946D-C69781E3D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64704D-27CF-E547-848B-4434F58DB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1E0CB7-FF45-2844-9143-14F6EA44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02B3E9-B059-F140-8BD9-14567866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88DC11-03E4-BC47-A023-7BA733AF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2D463-3B48-6C4A-AC64-35219FBC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990A5-B7A3-A647-9DA0-47F024F1C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ED3FC4-CFAC-3141-970B-FB11E51D3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9457A7-356B-3B4B-8AB9-83BB57F75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F43D95-6D91-8A4B-8BC5-191E57306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64AB1B-9FE4-6649-93D3-6B5ADC32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4B8CCC-638B-CF40-8DB4-E66A749A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7D288F-08DD-0D49-89F6-2928C9BF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0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41136-F814-E34A-8368-9F94EB6E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1714B5-F308-AA46-91A1-E7DA6534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12A728-F1F4-CD44-BC1F-44E06A10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4FDAA4-1B85-3A40-AF10-F046FF59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86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1B5903-7EFD-2B40-9DE0-EB97C8CC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AE65C6-689A-4C4A-B6A3-E293FFC2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467E0-7CDF-E44A-9991-AC91C3E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1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2D06F-CCA8-7F4B-B855-5112F4CC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70392-B3DA-844A-B043-B5BCC3BF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27C68B-3342-974D-BD72-5C0073507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F9E1C-5370-414B-82F6-9CBF0AD5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5242AB-638D-0D46-A3BB-F1D0B9AB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EF98E7-1D6E-494B-9F48-6E16EDA9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89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56500-336B-3845-B9A4-8B0CAE6D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4A581B-58E8-7F47-A3BF-0CCE0BCED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52FEE-CA32-E64C-82BF-73C61265F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EA3AF0-2C0D-844A-AE39-B8EA8DE8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946146-DC96-934A-AF02-FA746F4D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486B5-62B0-4E48-87F8-8D1B38C0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18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AA76F-B44D-8345-8754-B771813D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4FC00-94F5-244F-8D1F-1103E4457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AF684-27C8-1949-BB6D-4250AE69F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C66F-4FCB-104D-A3D8-F1460F5ABF20}" type="datetimeFigureOut">
              <a:rPr kumimoji="1" lang="zh-CN" altLang="en-US" smtClean="0"/>
              <a:t>2020/4/25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9ACA1-DBA3-174C-9887-B93988CC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12DFD-BEF9-C84B-9485-7BCF88CCF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5AC7-B800-0E44-87DF-71641E9B3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74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example.com/tea" TargetMode="External"/><Relationship Id="rId2" Type="http://schemas.openxmlformats.org/officeDocument/2006/relationships/hyperlink" Target="https://cafe.examp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2866FF-2C76-0742-8C97-89543CA97C12}"/>
              </a:ext>
            </a:extLst>
          </p:cNvPr>
          <p:cNvSpPr txBox="1"/>
          <p:nvPr/>
        </p:nvSpPr>
        <p:spPr>
          <a:xfrm>
            <a:off x="3914077" y="1962615"/>
            <a:ext cx="376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Docker 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Moak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F615CE-786F-344F-9A3E-B470996C5B55}"/>
              </a:ext>
            </a:extLst>
          </p:cNvPr>
          <p:cNvSpPr txBox="1"/>
          <p:nvPr/>
        </p:nvSpPr>
        <p:spPr>
          <a:xfrm>
            <a:off x="6579219" y="4601220"/>
            <a:ext cx="1538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    庞帅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2019.12.02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472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6F1820-9DF0-8C49-B0D4-E1CABC263582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编排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CCAD87-833F-9C43-B5F4-9DE8DCB6B3A1}"/>
              </a:ext>
            </a:extLst>
          </p:cNvPr>
          <p:cNvSpPr txBox="1"/>
          <p:nvPr/>
        </p:nvSpPr>
        <p:spPr>
          <a:xfrm>
            <a:off x="1633654" y="2333948"/>
            <a:ext cx="80511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容器是什么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容器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容器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FS</a:t>
            </a:r>
            <a:r>
              <a:rPr kumimoji="1" lang="zh-CN" altLang="en-US" dirty="0"/>
              <a:t>挂载的</a:t>
            </a:r>
            <a:r>
              <a:rPr kumimoji="1" lang="en-US" altLang="zh-CN" dirty="0" err="1"/>
              <a:t>rootfs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Cgroup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云计算（容器云）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容器镜像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开发者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CI/CD/</a:t>
            </a:r>
            <a:r>
              <a:rPr kumimoji="1" lang="zh-CN" altLang="en-US" dirty="0"/>
              <a:t>监控</a:t>
            </a:r>
            <a:r>
              <a:rPr kumimoji="1" lang="en-US" altLang="zh-CN" dirty="0"/>
              <a:t>/</a:t>
            </a:r>
            <a:r>
              <a:rPr kumimoji="1" lang="zh-CN" altLang="en-US" dirty="0"/>
              <a:t>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网络</a:t>
            </a:r>
            <a:r>
              <a:rPr kumimoji="1" lang="en-US" altLang="zh-CN" dirty="0"/>
              <a:t>/</a:t>
            </a:r>
            <a:r>
              <a:rPr kumimoji="1" lang="zh-CN" altLang="en-US" dirty="0"/>
              <a:t>存储 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云计算厂商</a:t>
            </a:r>
            <a:r>
              <a:rPr kumimoji="1" lang="en-US" altLang="zh-CN" dirty="0"/>
              <a:t>/</a:t>
            </a:r>
            <a:r>
              <a:rPr kumimoji="1" lang="zh-CN" altLang="en-US" dirty="0"/>
              <a:t>运维</a:t>
            </a:r>
          </a:p>
        </p:txBody>
      </p:sp>
    </p:spTree>
    <p:extLst>
      <p:ext uri="{BB962C8B-B14F-4D97-AF65-F5344CB8AC3E}">
        <p14:creationId xmlns:p14="http://schemas.microsoft.com/office/powerpoint/2010/main" val="350915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719250-FE0F-1D4A-8701-C8F33007A937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编排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3F8199-478A-E046-B4CA-15BDE225C27D}"/>
              </a:ext>
            </a:extLst>
          </p:cNvPr>
          <p:cNvSpPr txBox="1"/>
          <p:nvPr/>
        </p:nvSpPr>
        <p:spPr>
          <a:xfrm>
            <a:off x="1505415" y="2118731"/>
            <a:ext cx="6423102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容器编排：容器的集群化部署和调度，提供多业务接入能力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路由网关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水平扩展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弹性伸缩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监控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备份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容灾冗余</a:t>
            </a:r>
          </a:p>
        </p:txBody>
      </p:sp>
    </p:spTree>
    <p:extLst>
      <p:ext uri="{BB962C8B-B14F-4D97-AF65-F5344CB8AC3E}">
        <p14:creationId xmlns:p14="http://schemas.microsoft.com/office/powerpoint/2010/main" val="201244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1866E4-829D-C243-98CB-A0CAF22BA2E4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ED3488-D4A7-2442-BF1A-157A6E438CA3}"/>
              </a:ext>
            </a:extLst>
          </p:cNvPr>
          <p:cNvSpPr txBox="1"/>
          <p:nvPr/>
        </p:nvSpPr>
        <p:spPr>
          <a:xfrm>
            <a:off x="2523067" y="2887133"/>
            <a:ext cx="610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Container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Linux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Namespace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Linux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Cgroups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rootfs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66803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CF0B12-7095-864C-A9EC-1A59937D7603}"/>
              </a:ext>
            </a:extLst>
          </p:cNvPr>
          <p:cNvSpPr txBox="1"/>
          <p:nvPr/>
        </p:nvSpPr>
        <p:spPr>
          <a:xfrm>
            <a:off x="2921000" y="1721625"/>
            <a:ext cx="6815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有了容器提供的隔离的进程运行环境，接下来我们需要什么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快速部署</a:t>
            </a:r>
            <a:r>
              <a:rPr kumimoji="1" lang="en-US" altLang="zh-CN" dirty="0"/>
              <a:t>/</a:t>
            </a:r>
            <a:r>
              <a:rPr kumimoji="1" lang="zh-CN" altLang="en-US" dirty="0"/>
              <a:t>迭代应用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提供路由网关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水平扩展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监控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备份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容灾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65435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D884A3-ACC9-C145-AE73-C6CA1BE0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1679420"/>
            <a:ext cx="7491552" cy="42139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D2ACC1-BC52-8F4C-B157-4029760610CB}"/>
              </a:ext>
            </a:extLst>
          </p:cNvPr>
          <p:cNvSpPr txBox="1"/>
          <p:nvPr/>
        </p:nvSpPr>
        <p:spPr>
          <a:xfrm>
            <a:off x="758283" y="117203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6F9DB8-3580-5D4B-83C0-CEAC5F490EE9}"/>
              </a:ext>
            </a:extLst>
          </p:cNvPr>
          <p:cNvSpPr txBox="1"/>
          <p:nvPr/>
        </p:nvSpPr>
        <p:spPr>
          <a:xfrm>
            <a:off x="8906933" y="1456267"/>
            <a:ext cx="299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计算节点最核心的组件</a:t>
            </a:r>
            <a:r>
              <a:rPr kumimoji="1" lang="en-US" altLang="zh-CN" sz="1400" dirty="0" err="1"/>
              <a:t>Kubelet</a:t>
            </a:r>
            <a:r>
              <a:rPr kumimoji="1" lang="zh-CN" altLang="en-US" sz="1400" dirty="0"/>
              <a:t>：负责与</a:t>
            </a:r>
            <a:r>
              <a:rPr kumimoji="1" lang="en-US" altLang="zh-CN" sz="1400" dirty="0"/>
              <a:t>CRI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Container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Runtime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Interface</a:t>
            </a:r>
            <a:r>
              <a:rPr kumimoji="1" lang="zh-CN" altLang="en-US" sz="1400" dirty="0"/>
              <a:t>）交互</a:t>
            </a:r>
          </a:p>
        </p:txBody>
      </p:sp>
    </p:spTree>
    <p:extLst>
      <p:ext uri="{BB962C8B-B14F-4D97-AF65-F5344CB8AC3E}">
        <p14:creationId xmlns:p14="http://schemas.microsoft.com/office/powerpoint/2010/main" val="179804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1B395F-694D-7C4A-9AD0-65A3B4F9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668352"/>
            <a:ext cx="8187461" cy="46054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9E7D37-12B6-1E40-B389-AB42B9C5F039}"/>
              </a:ext>
            </a:extLst>
          </p:cNvPr>
          <p:cNvSpPr txBox="1"/>
          <p:nvPr/>
        </p:nvSpPr>
        <p:spPr>
          <a:xfrm>
            <a:off x="758282" y="1172038"/>
            <a:ext cx="518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核心功能全景图</a:t>
            </a:r>
          </a:p>
        </p:txBody>
      </p:sp>
    </p:spTree>
    <p:extLst>
      <p:ext uri="{BB962C8B-B14F-4D97-AF65-F5344CB8AC3E}">
        <p14:creationId xmlns:p14="http://schemas.microsoft.com/office/powerpoint/2010/main" val="173017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5E0E72C-2B50-0446-82E1-4C28722BA068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" altLang="zh-CN" dirty="0"/>
              <a:t>Kubernetes </a:t>
            </a:r>
            <a:r>
              <a:rPr lang="zh-CN" altLang="en-US" dirty="0"/>
              <a:t>项目的原子调度单位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DC8975-51DD-8546-ABFC-7A4ED6392765}"/>
              </a:ext>
            </a:extLst>
          </p:cNvPr>
          <p:cNvSpPr txBox="1"/>
          <p:nvPr/>
        </p:nvSpPr>
        <p:spPr>
          <a:xfrm>
            <a:off x="1189760" y="2514600"/>
            <a:ext cx="9821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考虑一种情况：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Node1</a:t>
            </a:r>
            <a:r>
              <a:rPr kumimoji="1" lang="zh-CN" altLang="en-US" dirty="0"/>
              <a:t>当前剩余资源：</a:t>
            </a:r>
            <a:r>
              <a:rPr kumimoji="1" lang="en-US" altLang="zh-CN" dirty="0"/>
              <a:t>2CPU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4GMem</a:t>
            </a:r>
          </a:p>
          <a:p>
            <a:r>
              <a:rPr kumimoji="1" lang="en-US" altLang="zh-CN" dirty="0"/>
              <a:t>Node2</a:t>
            </a:r>
            <a:r>
              <a:rPr kumimoji="1" lang="zh-CN" altLang="en-US" dirty="0"/>
              <a:t>当前剩余资源：</a:t>
            </a:r>
            <a:r>
              <a:rPr kumimoji="1" lang="en-US" altLang="zh-CN" dirty="0"/>
              <a:t>2CPU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4GMem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下一个需要调度的任务资源需求是：</a:t>
            </a:r>
            <a:r>
              <a:rPr kumimoji="1" lang="en-US" altLang="zh-CN" dirty="0"/>
              <a:t>2CPU+2GMem</a:t>
            </a: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个容器）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同一个</a:t>
            </a:r>
            <a:r>
              <a:rPr kumimoji="1" lang="en-US" altLang="zh-CN" dirty="0"/>
              <a:t>Pod</a:t>
            </a:r>
            <a:r>
              <a:rPr kumimoji="1" lang="zh-CN" altLang="en-US" dirty="0"/>
              <a:t>中的所有容器，共享同一个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Namespace</a:t>
            </a:r>
            <a:r>
              <a:rPr kumimoji="1" lang="zh-CN" altLang="en-US" dirty="0"/>
              <a:t>，并且可以共享同一个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946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748B3C-CE5C-704A-A7DF-E75A29CE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22" y="2184399"/>
            <a:ext cx="2355493" cy="31919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4D4E61-72A1-9943-AC14-14B0208167AD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" altLang="zh-CN" dirty="0"/>
              <a:t>Kubernetes </a:t>
            </a:r>
            <a:r>
              <a:rPr lang="zh-CN" altLang="en-US" dirty="0"/>
              <a:t>项目的原子调度单位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E03DE6-77D9-DF4E-83A7-E0726001D180}"/>
              </a:ext>
            </a:extLst>
          </p:cNvPr>
          <p:cNvSpPr txBox="1"/>
          <p:nvPr/>
        </p:nvSpPr>
        <p:spPr>
          <a:xfrm>
            <a:off x="4622799" y="2184399"/>
            <a:ext cx="6942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它们可以直接使用 </a:t>
            </a:r>
            <a:r>
              <a:rPr lang="en" altLang="zh-CN" dirty="0"/>
              <a:t>localhost </a:t>
            </a:r>
            <a:r>
              <a:rPr lang="zh-CN" altLang="en-US" dirty="0"/>
              <a:t>进行通信；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它们看到的网络设备跟 </a:t>
            </a:r>
            <a:r>
              <a:rPr lang="en" altLang="zh-CN" dirty="0"/>
              <a:t>Infra </a:t>
            </a:r>
            <a:r>
              <a:rPr lang="zh-CN" altLang="en-US" dirty="0"/>
              <a:t>容器看到的完全一样；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一个 </a:t>
            </a:r>
            <a:r>
              <a:rPr lang="en" altLang="zh-CN" dirty="0"/>
              <a:t>Pod </a:t>
            </a:r>
            <a:r>
              <a:rPr lang="zh-CN" altLang="en-US" dirty="0"/>
              <a:t>只有一个 </a:t>
            </a:r>
            <a:r>
              <a:rPr lang="en" altLang="zh-CN" dirty="0"/>
              <a:t>IP </a:t>
            </a:r>
            <a:r>
              <a:rPr lang="zh-CN" altLang="en-US" dirty="0"/>
              <a:t>地址，也就是这个 </a:t>
            </a:r>
            <a:r>
              <a:rPr lang="en" altLang="zh-CN" dirty="0"/>
              <a:t>Pod </a:t>
            </a:r>
            <a:r>
              <a:rPr lang="zh-CN" altLang="en-US" dirty="0"/>
              <a:t>的 </a:t>
            </a:r>
            <a:r>
              <a:rPr lang="en" altLang="zh-CN" dirty="0"/>
              <a:t>Network Namespace </a:t>
            </a:r>
            <a:r>
              <a:rPr lang="zh-CN" altLang="en-US" dirty="0"/>
              <a:t>对应的 </a:t>
            </a:r>
            <a:r>
              <a:rPr lang="en" altLang="zh-CN" dirty="0"/>
              <a:t>IP </a:t>
            </a:r>
            <a:r>
              <a:rPr lang="zh-CN" altLang="en-US" dirty="0"/>
              <a:t>地址；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其他的所有网络资源，都是一个 </a:t>
            </a:r>
            <a:r>
              <a:rPr lang="en" altLang="zh-CN" dirty="0"/>
              <a:t>Pod </a:t>
            </a:r>
            <a:r>
              <a:rPr lang="zh-CN" altLang="en-US" dirty="0"/>
              <a:t>一份，并且被该 </a:t>
            </a:r>
            <a:r>
              <a:rPr lang="en" altLang="zh-CN" dirty="0"/>
              <a:t>Pod </a:t>
            </a:r>
            <a:r>
              <a:rPr lang="zh-CN" altLang="en-US" dirty="0"/>
              <a:t>中的所有容器共享；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Pod </a:t>
            </a:r>
            <a:r>
              <a:rPr lang="zh-CN" altLang="en-US" dirty="0"/>
              <a:t>的生命周期只跟 </a:t>
            </a:r>
            <a:r>
              <a:rPr lang="en" altLang="zh-CN" dirty="0"/>
              <a:t>Infra </a:t>
            </a:r>
            <a:r>
              <a:rPr lang="zh-CN" altLang="en-US" dirty="0"/>
              <a:t>容器一致，而与容器 </a:t>
            </a:r>
            <a:r>
              <a:rPr lang="en" altLang="zh-CN" dirty="0"/>
              <a:t>A </a:t>
            </a:r>
            <a:r>
              <a:rPr lang="zh-CN" altLang="en-US" dirty="0"/>
              <a:t>和 </a:t>
            </a:r>
            <a:r>
              <a:rPr lang="en" altLang="zh-CN" dirty="0"/>
              <a:t>B </a:t>
            </a:r>
            <a:r>
              <a:rPr lang="zh-CN" altLang="en-US" dirty="0"/>
              <a:t>无关。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38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D2D2AE-6813-1E49-8E90-86262AAC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141" y="1609103"/>
            <a:ext cx="6392440" cy="474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F42FB7-6A3E-3B49-97DA-E9D0D803DDAD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" altLang="zh-CN" dirty="0"/>
              <a:t>Kubernetes </a:t>
            </a:r>
            <a:r>
              <a:rPr lang="zh-CN" altLang="en-US" dirty="0"/>
              <a:t>项目的原子调度单位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47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99A272-9C2A-874A-B718-17A29F318E2C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Deployment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FD790E-F61B-A241-B3C3-97751DE5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88" y="1667934"/>
            <a:ext cx="3097140" cy="4466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43B52E-62CE-2446-942A-7BB6A40C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93" y="2216150"/>
            <a:ext cx="5397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4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FCB54C-2A49-2A46-884C-EE5E98898713}"/>
              </a:ext>
            </a:extLst>
          </p:cNvPr>
          <p:cNvSpPr txBox="1"/>
          <p:nvPr/>
        </p:nvSpPr>
        <p:spPr>
          <a:xfrm>
            <a:off x="1082379" y="1159726"/>
            <a:ext cx="50180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en-US" altLang="zh-CN" dirty="0"/>
              <a:t>Docker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隔离与限制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镜像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编排</a:t>
            </a:r>
            <a:endParaRPr kumimoji="1" lang="en-US" altLang="zh-CN" dirty="0"/>
          </a:p>
          <a:p>
            <a:pPr marL="342900" indent="-342900">
              <a:buFont typeface="+mj-lt"/>
              <a:buAutoNum type="ea1JpnChsDbPeriod"/>
            </a:pPr>
            <a:r>
              <a:rPr kumimoji="1" lang="en-US" altLang="zh-CN" dirty="0"/>
              <a:t>Kubernetes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控制器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Deployment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Service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Ingress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容器持久化存储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容器网络</a:t>
            </a:r>
            <a:endParaRPr kumimoji="1" lang="en-US" altLang="zh-CN" dirty="0"/>
          </a:p>
          <a:p>
            <a:pPr marL="342900" indent="-342900">
              <a:buFont typeface="+mj-lt"/>
              <a:buAutoNum type="ea1JpnChsDbPeriod"/>
            </a:pPr>
            <a:r>
              <a:rPr kumimoji="1" lang="en-US" altLang="zh-CN" dirty="0" err="1"/>
              <a:t>Moak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设计目标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架构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典型模块逻辑</a:t>
            </a:r>
            <a:endParaRPr kumimoji="1" lang="en-US" altLang="zh-CN" dirty="0"/>
          </a:p>
          <a:p>
            <a:pPr marL="342900" indent="-342900">
              <a:buFont typeface="+mj-lt"/>
              <a:buAutoNum type="ea1JpnChsDbPeriod"/>
            </a:pPr>
            <a:r>
              <a:rPr kumimoji="1" lang="zh-CN" altLang="en-US" dirty="0"/>
              <a:t>展望</a:t>
            </a:r>
            <a:endParaRPr kumimoji="1"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4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7F63556-95D9-A14A-976A-D12268C1D459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水平扩缩容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AC6A9C-DF9B-B74A-ABB1-713A4F34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34" y="1752599"/>
            <a:ext cx="2471515" cy="42439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7BD55E-B145-7A47-B230-E78E89ED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66" y="1752599"/>
            <a:ext cx="2586884" cy="42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DF7613-0F43-744C-8580-CF6C0C50F313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滚动更新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F24C6D-212B-BD4D-97A3-CE49FF8C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0" y="1879600"/>
            <a:ext cx="32385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1A1DC6-7201-A442-846E-18EAD96B7050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931B63-2CC4-954B-BE9A-2E3F2EF8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33" y="1972733"/>
            <a:ext cx="2514600" cy="3200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10E4A8-C152-1146-BDF1-5033D3B4C561}"/>
              </a:ext>
            </a:extLst>
          </p:cNvPr>
          <p:cNvSpPr txBox="1"/>
          <p:nvPr/>
        </p:nvSpPr>
        <p:spPr>
          <a:xfrm>
            <a:off x="990600" y="24892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对外暴露的接口，屏蔽底层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ip</a:t>
            </a:r>
            <a:r>
              <a:rPr kumimoji="1" lang="zh-CN" altLang="en-US" dirty="0"/>
              <a:t>变化以及四层负载均衡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-proxy</a:t>
            </a:r>
            <a:r>
              <a:rPr kumimoji="1" lang="zh-CN" altLang="en-US" dirty="0"/>
              <a:t>组件</a:t>
            </a:r>
            <a:r>
              <a:rPr kumimoji="1" lang="en-US" altLang="zh-CN" dirty="0"/>
              <a:t>+iptables</a:t>
            </a:r>
            <a:r>
              <a:rPr kumimoji="1" lang="zh-CN" altLang="en-US" dirty="0"/>
              <a:t>实现</a:t>
            </a:r>
            <a:endParaRPr kumimoji="1" lang="en-US" altLang="zh-CN" dirty="0"/>
          </a:p>
          <a:p>
            <a:r>
              <a:rPr kumimoji="1" lang="zh-CN" altLang="en-US" dirty="0"/>
              <a:t>新版本也有</a:t>
            </a:r>
            <a:r>
              <a:rPr kumimoji="1" lang="en-US" altLang="zh-CN" dirty="0" err="1"/>
              <a:t>ipvs</a:t>
            </a:r>
            <a:r>
              <a:rPr kumimoji="1" lang="zh-CN" altLang="en-US" dirty="0"/>
              <a:t>的实现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4B8C58-E881-8343-8C7C-6D45C7A5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468" y="1303866"/>
            <a:ext cx="4106754" cy="4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7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AA6CFD-7B8F-7D43-A10F-A3A9445C39E7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Ingress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2E7CDD-E81B-5F4B-93BE-354122A13B0A}"/>
              </a:ext>
            </a:extLst>
          </p:cNvPr>
          <p:cNvSpPr/>
          <p:nvPr/>
        </p:nvSpPr>
        <p:spPr>
          <a:xfrm>
            <a:off x="795867" y="18775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" dirty="0">
                <a:latin typeface="PingFang SC" panose="020B0400000000000000" pitchFamily="34" charset="-122"/>
                <a:ea typeface="PingFang SC" panose="020B0400000000000000" pitchFamily="34" charset="-122"/>
              </a:rPr>
              <a:t>有一个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点餐网站：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https://cafe.example.com</a:t>
            </a:r>
            <a:endParaRPr lang="en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cafe.example.com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/coffee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“咖啡点餐系统”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https://cafe.example.com/te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a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“茶水点餐系统”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这两个系统，分别由名叫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coffee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tea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这样两个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Deployment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来提供服务。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如何能使用 </a:t>
            </a:r>
            <a:r>
              <a:rPr lang="en" altLang="zh-CN" dirty="0"/>
              <a:t>Kubernetes </a:t>
            </a:r>
            <a:r>
              <a:rPr lang="zh-CN" altLang="en-US" dirty="0"/>
              <a:t>的 </a:t>
            </a:r>
            <a:r>
              <a:rPr lang="en" altLang="zh-CN" dirty="0"/>
              <a:t>Ingress </a:t>
            </a:r>
            <a:r>
              <a:rPr lang="zh-CN" altLang="en-US" dirty="0"/>
              <a:t>来创建一个统一的负载均衡器，从而实现当用户访问不同的域名时，能够访问到不同的 </a:t>
            </a:r>
            <a:r>
              <a:rPr lang="en" altLang="zh-CN" dirty="0"/>
              <a:t>Deployment </a:t>
            </a:r>
            <a:r>
              <a:rPr lang="zh-CN" altLang="en-US" dirty="0"/>
              <a:t>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264AAD-63AE-DF4E-968C-ED56B490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50" y="1473933"/>
            <a:ext cx="3411550" cy="48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6D1FE7-C56C-7C47-9BB1-70A613DE90DC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容器持久化存储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801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6AD9529-0AA1-9C4D-A6F0-2878CBCD232F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容器网络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Bridge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D12F00-4847-1741-960B-7ACD8F80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67" y="1784350"/>
            <a:ext cx="7315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5DA9CF4-8754-F04B-AC38-673E0A2C64E0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容器网络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Bridge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D6F092-03DD-314F-A5A9-7B7E3817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65" y="1956657"/>
            <a:ext cx="6498167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7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7EA01F6-B054-1046-8A29-55C603D10A23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容器网络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Bridge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7CDEBC-9A32-5C4B-A1A5-5A57C96E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28" y="1862666"/>
            <a:ext cx="7264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5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7D755B-BAFF-B643-A471-6E22407A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854200"/>
            <a:ext cx="7581900" cy="3149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32BCD6-B098-BF47-B8F4-BC20349AA65F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容器网络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429770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AB37BC-3EB2-3D45-AAF6-35761CBC6ACF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Kubernetes</a:t>
            </a:r>
            <a:r>
              <a:rPr kumimoji="1" lang="zh-CN" altLang="en-US"/>
              <a:t> </a:t>
            </a:r>
            <a:r>
              <a:rPr kumimoji="1" lang="en-US" altLang="zh-CN"/>
              <a:t>–</a:t>
            </a:r>
            <a:r>
              <a:rPr kumimoji="1" lang="zh-CN" altLang="en-US"/>
              <a:t> </a:t>
            </a:r>
            <a:r>
              <a:rPr kumimoji="1" lang="zh-CN" altLang="en-US" dirty="0"/>
              <a:t>容器网络 </a:t>
            </a:r>
            <a:r>
              <a:rPr kumimoji="1" lang="en-US" altLang="zh-CN"/>
              <a:t>-</a:t>
            </a:r>
            <a:r>
              <a:rPr kumimoji="1" lang="zh-CN" altLang="en-US"/>
              <a:t> </a:t>
            </a:r>
            <a:r>
              <a:rPr kumimoji="1" lang="en-US" altLang="zh-CN"/>
              <a:t>Host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15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88E9F7-8AB2-3643-A595-12E619F10B82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隔离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A69D68-6977-4843-BD4A-6E4DF8A76FD5}"/>
              </a:ext>
            </a:extLst>
          </p:cNvPr>
          <p:cNvSpPr txBox="1"/>
          <p:nvPr/>
        </p:nvSpPr>
        <p:spPr>
          <a:xfrm>
            <a:off x="1428068" y="2185637"/>
            <a:ext cx="9344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容器的本质是进程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容器技术的核心功能：通过约束和修改进程的动态表现，从而为其创造出一个“边界</a:t>
            </a:r>
            <a:r>
              <a:rPr lang="en-US" altLang="zh-CN" dirty="0"/>
              <a:t>”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306F9C-4697-B440-836D-2E76255705C7}"/>
              </a:ext>
            </a:extLst>
          </p:cNvPr>
          <p:cNvSpPr txBox="1"/>
          <p:nvPr/>
        </p:nvSpPr>
        <p:spPr>
          <a:xfrm>
            <a:off x="1428068" y="3969835"/>
            <a:ext cx="7917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 err="1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int</a:t>
            </a:r>
            <a:r>
              <a:rPr kumimoji="1" lang="en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 </a:t>
            </a:r>
            <a:r>
              <a:rPr kumimoji="1" lang="en" altLang="zh-CN" dirty="0" err="1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pid</a:t>
            </a:r>
            <a:r>
              <a:rPr kumimoji="1" lang="en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 = clone(</a:t>
            </a:r>
            <a:r>
              <a:rPr kumimoji="1" lang="en" altLang="zh-CN" dirty="0" err="1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main_function</a:t>
            </a:r>
            <a:r>
              <a:rPr kumimoji="1" lang="en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, </a:t>
            </a:r>
            <a:r>
              <a:rPr kumimoji="1" lang="en" altLang="zh-CN" dirty="0" err="1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stack_size</a:t>
            </a:r>
            <a:r>
              <a:rPr kumimoji="1" lang="en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, SIGCHLD, NULL);</a:t>
            </a:r>
            <a:r>
              <a:rPr kumimoji="1" lang="zh-CN" altLang="en-US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 </a:t>
            </a:r>
            <a:endParaRPr kumimoji="1" lang="en-US" altLang="zh-CN" dirty="0">
              <a:latin typeface="YuKyokasho Medium" panose="02000500000000000000" pitchFamily="2" charset="-128"/>
              <a:ea typeface="YuKyokasho Medium" panose="02000500000000000000" pitchFamily="2" charset="-128"/>
              <a:cs typeface="Al Bayan Plain" pitchFamily="2" charset="-78"/>
            </a:endParaRPr>
          </a:p>
          <a:p>
            <a:endParaRPr kumimoji="1" lang="en-US" altLang="zh-CN" dirty="0">
              <a:latin typeface="YuKyokasho Medium" panose="02000500000000000000" pitchFamily="2" charset="-128"/>
              <a:ea typeface="YuKyokasho Medium" panose="02000500000000000000" pitchFamily="2" charset="-128"/>
              <a:cs typeface="Al Bayan Plain" pitchFamily="2" charset="-78"/>
            </a:endParaRPr>
          </a:p>
          <a:p>
            <a:r>
              <a:rPr kumimoji="1" lang="en-US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=&gt;</a:t>
            </a:r>
          </a:p>
          <a:p>
            <a:endParaRPr kumimoji="1" lang="en-US" altLang="zh-CN" dirty="0">
              <a:latin typeface="YuKyokasho Medium" panose="02000500000000000000" pitchFamily="2" charset="-128"/>
              <a:ea typeface="YuKyokasho Medium" panose="02000500000000000000" pitchFamily="2" charset="-128"/>
              <a:cs typeface="Al Bayan Plain" pitchFamily="2" charset="-78"/>
            </a:endParaRPr>
          </a:p>
          <a:p>
            <a:r>
              <a:rPr lang="en" altLang="zh-CN" dirty="0" err="1"/>
              <a:t>int</a:t>
            </a:r>
            <a:r>
              <a:rPr lang="en" altLang="zh-CN" dirty="0"/>
              <a:t> </a:t>
            </a:r>
            <a:r>
              <a:rPr lang="en" altLang="zh-CN" dirty="0" err="1"/>
              <a:t>pid</a:t>
            </a:r>
            <a:r>
              <a:rPr lang="en" altLang="zh-CN" dirty="0"/>
              <a:t> = clone(</a:t>
            </a:r>
            <a:r>
              <a:rPr lang="en" altLang="zh-CN" dirty="0" err="1"/>
              <a:t>main_function</a:t>
            </a:r>
            <a:r>
              <a:rPr lang="en" altLang="zh-CN" dirty="0"/>
              <a:t>, </a:t>
            </a:r>
            <a:r>
              <a:rPr lang="en" altLang="zh-CN" dirty="0" err="1"/>
              <a:t>stack_size</a:t>
            </a:r>
            <a:r>
              <a:rPr lang="en" altLang="zh-CN" dirty="0"/>
              <a:t>, CLONE_NEWPID | SIGCHLD, NULL);</a:t>
            </a:r>
            <a:r>
              <a:rPr kumimoji="1" lang="en" altLang="zh-CN" dirty="0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rPr>
              <a:t> </a:t>
            </a:r>
            <a:endParaRPr kumimoji="1" lang="zh-CN" altLang="en-US" dirty="0">
              <a:latin typeface="YuKyokasho Medium" panose="02000500000000000000" pitchFamily="2" charset="-128"/>
              <a:ea typeface="YuKyokasho Medium" panose="02000500000000000000" pitchFamily="2" charset="-128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72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BDDC27-1320-2A48-8476-1CFC41C24A9C}"/>
              </a:ext>
            </a:extLst>
          </p:cNvPr>
          <p:cNvSpPr txBox="1"/>
          <p:nvPr/>
        </p:nvSpPr>
        <p:spPr>
          <a:xfrm>
            <a:off x="758282" y="1172038"/>
            <a:ext cx="613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网络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Vxlan</a:t>
            </a:r>
            <a:r>
              <a:rPr kumimoji="1" lang="en-US" altLang="zh-CN" dirty="0"/>
              <a:t>/BGP</a:t>
            </a:r>
          </a:p>
        </p:txBody>
      </p:sp>
    </p:spTree>
    <p:extLst>
      <p:ext uri="{BB962C8B-B14F-4D97-AF65-F5344CB8AC3E}">
        <p14:creationId xmlns:p14="http://schemas.microsoft.com/office/powerpoint/2010/main" val="135234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4DECE58-B8C9-FD48-A590-24467B5C87DF}"/>
              </a:ext>
            </a:extLst>
          </p:cNvPr>
          <p:cNvSpPr txBox="1"/>
          <p:nvPr/>
        </p:nvSpPr>
        <p:spPr>
          <a:xfrm>
            <a:off x="814039" y="1416825"/>
            <a:ext cx="43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Moak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k8s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87AFDA-0F24-7D46-AD5D-B03F6453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86" y="1875366"/>
            <a:ext cx="5241172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846CEF-22DB-BE46-BFC3-9523EC81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06" y="1904690"/>
            <a:ext cx="5780229" cy="45723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296798-D3B8-5E4A-98DB-447EFBAAF8A8}"/>
              </a:ext>
            </a:extLst>
          </p:cNvPr>
          <p:cNvSpPr txBox="1"/>
          <p:nvPr/>
        </p:nvSpPr>
        <p:spPr>
          <a:xfrm>
            <a:off x="814039" y="1416825"/>
            <a:ext cx="43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Moak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k8s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909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983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EA3ADF4-0511-9848-BD24-B9D2AFF265A3}"/>
              </a:ext>
            </a:extLst>
          </p:cNvPr>
          <p:cNvSpPr txBox="1"/>
          <p:nvPr/>
        </p:nvSpPr>
        <p:spPr>
          <a:xfrm>
            <a:off x="814039" y="1416825"/>
            <a:ext cx="438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Moak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k8s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6D3A3-3D7F-7F47-917B-7A3B9E1A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5" y="389521"/>
            <a:ext cx="6273801" cy="61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BDCC21-859D-3140-AFC2-9460015E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40" y="2235305"/>
            <a:ext cx="6504799" cy="3195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8A3A76-1BA5-7241-8C16-D84B0CCEB1C1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隔离</a:t>
            </a:r>
          </a:p>
        </p:txBody>
      </p:sp>
    </p:spTree>
    <p:extLst>
      <p:ext uri="{BB962C8B-B14F-4D97-AF65-F5344CB8AC3E}">
        <p14:creationId xmlns:p14="http://schemas.microsoft.com/office/powerpoint/2010/main" val="371204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922401-13E7-E343-88C1-9B8C9C6C6F1E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隔离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E905DB-85A8-4B44-92BC-D346645AF810}"/>
              </a:ext>
            </a:extLst>
          </p:cNvPr>
          <p:cNvSpPr txBox="1"/>
          <p:nvPr/>
        </p:nvSpPr>
        <p:spPr>
          <a:xfrm>
            <a:off x="1360449" y="2967335"/>
            <a:ext cx="3479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敏捷、高性能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多个容器共享操作系统内核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267233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8DBC0D-65FD-1642-B626-A9879B956D54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限制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A75B4F-1141-0D4D-8AB2-0235BECDFAEF}"/>
              </a:ext>
            </a:extLst>
          </p:cNvPr>
          <p:cNvSpPr txBox="1"/>
          <p:nvPr/>
        </p:nvSpPr>
        <p:spPr>
          <a:xfrm>
            <a:off x="1471960" y="2497873"/>
            <a:ext cx="8329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Cgroup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zh-CN" altLang="en-US" dirty="0"/>
              <a:t>内存、磁盘、网络带宽等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/proc</a:t>
            </a:r>
            <a:r>
              <a:rPr kumimoji="1" lang="zh-CN" altLang="en-US" dirty="0"/>
              <a:t>目录：</a:t>
            </a:r>
            <a:r>
              <a:rPr kumimoji="1" lang="en-US" altLang="zh-CN" dirty="0" err="1"/>
              <a:t>lxcfs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</a:t>
            </a:r>
            <a:r>
              <a:rPr lang="zh-CN" altLang="en-US" dirty="0"/>
              <a:t>通过文件挂载的方式，将</a:t>
            </a:r>
            <a:r>
              <a:rPr lang="en-US" altLang="zh-CN" dirty="0"/>
              <a:t>C</a:t>
            </a:r>
            <a:r>
              <a:rPr lang="en" altLang="zh-CN" dirty="0"/>
              <a:t>group</a:t>
            </a:r>
            <a:r>
              <a:rPr lang="zh-CN" altLang="en-US" dirty="0"/>
              <a:t>中关于系统的相关信息通过</a:t>
            </a:r>
            <a:r>
              <a:rPr lang="en" altLang="zh-CN" dirty="0"/>
              <a:t>docker</a:t>
            </a:r>
            <a:r>
              <a:rPr lang="zh-CN" altLang="en-US" dirty="0"/>
              <a:t>的</a:t>
            </a:r>
            <a:r>
              <a:rPr lang="en" altLang="zh-CN" dirty="0"/>
              <a:t>volume</a:t>
            </a:r>
            <a:r>
              <a:rPr lang="zh-CN" altLang="en-US" dirty="0"/>
              <a:t>挂载至容器的</a:t>
            </a:r>
            <a:r>
              <a:rPr lang="en" altLang="zh-CN" dirty="0"/>
              <a:t>proc</a:t>
            </a:r>
            <a:r>
              <a:rPr lang="zh-CN" altLang="en-US" dirty="0"/>
              <a:t>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10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7FC7BE-AB65-FB4D-B1FD-40422BC90FF5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镜像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35DF15-1B02-4A43-BC16-51D76D02BCFB}"/>
              </a:ext>
            </a:extLst>
          </p:cNvPr>
          <p:cNvSpPr txBox="1"/>
          <p:nvPr/>
        </p:nvSpPr>
        <p:spPr>
          <a:xfrm>
            <a:off x="1550019" y="2051825"/>
            <a:ext cx="67241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>
                <a:solidFill>
                  <a:schemeClr val="bg1"/>
                </a:solidFill>
              </a:defRPr>
            </a:lvl1pPr>
            <a:lvl2pPr lvl="1">
              <a:defRPr kumimoji="1">
                <a:latin typeface="YuKyokasho Medium" panose="02000500000000000000" pitchFamily="2" charset="-128"/>
                <a:ea typeface="YuKyokasho Medium" panose="02000500000000000000" pitchFamily="2" charset="-128"/>
                <a:cs typeface="Al Bayan Plain" pitchFamily="2" charset="-78"/>
              </a:defRPr>
            </a:lvl2pPr>
          </a:lstStyle>
          <a:p>
            <a:r>
              <a:rPr lang="en-US" altLang="zh-CN" dirty="0">
                <a:solidFill>
                  <a:schemeClr val="tx1"/>
                </a:solidFill>
              </a:rPr>
              <a:t>chroot</a:t>
            </a:r>
          </a:p>
          <a:p>
            <a:pPr lvl="1"/>
            <a:r>
              <a:rPr lang="en" altLang="zh-CN" dirty="0"/>
              <a:t>$ $ </a:t>
            </a:r>
            <a:r>
              <a:rPr lang="en" altLang="zh-CN" dirty="0" err="1"/>
              <a:t>mkdir</a:t>
            </a:r>
            <a:r>
              <a:rPr lang="en" altLang="zh-CN" dirty="0"/>
              <a:t> -p $HOME/test</a:t>
            </a:r>
          </a:p>
          <a:p>
            <a:pPr lvl="1"/>
            <a:r>
              <a:rPr lang="en" altLang="zh-CN" dirty="0" err="1"/>
              <a:t>mkdir</a:t>
            </a:r>
            <a:r>
              <a:rPr lang="en" altLang="zh-CN" dirty="0"/>
              <a:t> -p $HOME/test/{bin,lib64,lib}</a:t>
            </a:r>
          </a:p>
          <a:p>
            <a:pPr lvl="1"/>
            <a:r>
              <a:rPr lang="en" altLang="zh-CN" dirty="0"/>
              <a:t>$ cd $T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$ </a:t>
            </a:r>
            <a:r>
              <a:rPr lang="en" altLang="zh-CN" dirty="0" err="1"/>
              <a:t>cp</a:t>
            </a:r>
            <a:r>
              <a:rPr lang="en" altLang="zh-CN" dirty="0"/>
              <a:t> -v /bin/{</a:t>
            </a:r>
            <a:r>
              <a:rPr lang="en" altLang="zh-CN" dirty="0" err="1"/>
              <a:t>bash,ls</a:t>
            </a:r>
            <a:r>
              <a:rPr lang="en" altLang="zh-CN" dirty="0"/>
              <a:t>} $HOME/test/bin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$ T=$HOME/test</a:t>
            </a:r>
          </a:p>
          <a:p>
            <a:pPr lvl="1"/>
            <a:r>
              <a:rPr lang="en" altLang="zh-CN" dirty="0"/>
              <a:t>$ list="$(</a:t>
            </a:r>
            <a:r>
              <a:rPr lang="en" altLang="zh-CN" dirty="0" err="1"/>
              <a:t>ldd</a:t>
            </a:r>
            <a:r>
              <a:rPr lang="en" altLang="zh-CN" dirty="0"/>
              <a:t> /bin/ls | </a:t>
            </a:r>
            <a:r>
              <a:rPr lang="en" altLang="zh-CN" dirty="0" err="1"/>
              <a:t>egrep</a:t>
            </a:r>
            <a:r>
              <a:rPr lang="en" altLang="zh-CN" dirty="0"/>
              <a:t> -o '/lib.*\.[0-9]')"</a:t>
            </a:r>
          </a:p>
          <a:p>
            <a:pPr lvl="1"/>
            <a:r>
              <a:rPr lang="en" altLang="zh-CN" dirty="0"/>
              <a:t>$ for </a:t>
            </a:r>
            <a:r>
              <a:rPr lang="en" altLang="zh-CN" dirty="0" err="1"/>
              <a:t>i</a:t>
            </a:r>
            <a:r>
              <a:rPr lang="en" altLang="zh-CN" dirty="0"/>
              <a:t> in $list; do </a:t>
            </a:r>
            <a:r>
              <a:rPr lang="en" altLang="zh-CN" dirty="0" err="1"/>
              <a:t>cp</a:t>
            </a:r>
            <a:r>
              <a:rPr lang="en" altLang="zh-CN" dirty="0"/>
              <a:t> -v "$</a:t>
            </a:r>
            <a:r>
              <a:rPr lang="en" altLang="zh-CN" dirty="0" err="1"/>
              <a:t>i</a:t>
            </a:r>
            <a:r>
              <a:rPr lang="en" altLang="zh-CN" dirty="0"/>
              <a:t>" "${T}${</a:t>
            </a:r>
            <a:r>
              <a:rPr lang="en" altLang="zh-CN" dirty="0" err="1"/>
              <a:t>i</a:t>
            </a:r>
            <a:r>
              <a:rPr lang="en" altLang="zh-CN" dirty="0"/>
              <a:t>}"; done</a:t>
            </a:r>
          </a:p>
          <a:p>
            <a:pPr lvl="1"/>
            <a:endParaRPr lang="en" altLang="zh-CN" dirty="0"/>
          </a:p>
          <a:p>
            <a:pPr lvl="1"/>
            <a:r>
              <a:rPr lang="en" altLang="zh-CN" dirty="0"/>
              <a:t>$ chroot $HOME/test /bin/bash</a:t>
            </a:r>
          </a:p>
          <a:p>
            <a:r>
              <a:rPr lang="en-US" altLang="zh-CN" dirty="0" err="1">
                <a:solidFill>
                  <a:schemeClr val="tx1"/>
                </a:solidFill>
              </a:rPr>
              <a:t>rootfs</a:t>
            </a:r>
            <a:endParaRPr lang="en-US" altLang="zh-CN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  <a:ea typeface="+mn-ea"/>
                <a:cs typeface="+mn-cs"/>
              </a:rPr>
              <a:t>包含文件系统所有的文件、配置和目录，不包含</a:t>
            </a:r>
            <a:r>
              <a:rPr lang="en-US" altLang="zh-CN" dirty="0">
                <a:latin typeface="+mn-lt"/>
                <a:ea typeface="+mn-ea"/>
                <a:cs typeface="+mn-cs"/>
              </a:rPr>
              <a:t>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  <a:ea typeface="+mn-ea"/>
                <a:cs typeface="+mn-cs"/>
              </a:rPr>
              <a:t>内核参数、内核模块、与内核的直接交互</a:t>
            </a:r>
          </a:p>
        </p:txBody>
      </p:sp>
    </p:spTree>
    <p:extLst>
      <p:ext uri="{BB962C8B-B14F-4D97-AF65-F5344CB8AC3E}">
        <p14:creationId xmlns:p14="http://schemas.microsoft.com/office/powerpoint/2010/main" val="144146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B9F529-FA9B-3642-B2C9-EF4616CC3AB3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镜像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E0FF2A-26DD-1242-8EF5-D540F540F0AD}"/>
              </a:ext>
            </a:extLst>
          </p:cNvPr>
          <p:cNvSpPr txBox="1"/>
          <p:nvPr/>
        </p:nvSpPr>
        <p:spPr>
          <a:xfrm>
            <a:off x="1773044" y="2330605"/>
            <a:ext cx="311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Union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D4AB1-5CAB-7A48-8551-6FA72263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20" y="2749550"/>
            <a:ext cx="924777" cy="1358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E5E2F-D8A5-D54A-B416-94A9A6219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39" y="2991207"/>
            <a:ext cx="848577" cy="877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41EA21-5DC3-1448-832A-64979F9C86A1}"/>
              </a:ext>
            </a:extLst>
          </p:cNvPr>
          <p:cNvSpPr txBox="1"/>
          <p:nvPr/>
        </p:nvSpPr>
        <p:spPr>
          <a:xfrm>
            <a:off x="3245715" y="3136612"/>
            <a:ext cx="338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$</a:t>
            </a:r>
            <a:r>
              <a:rPr lang="zh-CN" altLang="en-US" sz="1400" dirty="0"/>
              <a:t> </a:t>
            </a:r>
            <a:r>
              <a:rPr lang="en" altLang="zh-CN" sz="1400" dirty="0" err="1"/>
              <a:t>mkdir</a:t>
            </a:r>
            <a:r>
              <a:rPr lang="en" altLang="zh-CN" sz="1400" dirty="0"/>
              <a:t> C</a:t>
            </a:r>
          </a:p>
          <a:p>
            <a:r>
              <a:rPr lang="en" altLang="zh-CN" sz="1400" dirty="0"/>
              <a:t>$ mount -t </a:t>
            </a:r>
            <a:r>
              <a:rPr lang="en" altLang="zh-CN" sz="1400" dirty="0" err="1"/>
              <a:t>aufs</a:t>
            </a:r>
            <a:r>
              <a:rPr lang="en" altLang="zh-CN" sz="1400" dirty="0"/>
              <a:t> -o </a:t>
            </a:r>
            <a:r>
              <a:rPr lang="en" altLang="zh-CN" sz="1400" dirty="0" err="1"/>
              <a:t>dirs</a:t>
            </a:r>
            <a:r>
              <a:rPr lang="en" altLang="zh-CN" sz="1400" dirty="0"/>
              <a:t>=./A:./B none ./C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697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85B530-F2D4-4049-829E-3AE5FCE6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94" y="2369634"/>
            <a:ext cx="3885890" cy="25668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E2DEE3-C922-6A4B-95CD-DBF5FA4F8A7B}"/>
              </a:ext>
            </a:extLst>
          </p:cNvPr>
          <p:cNvSpPr txBox="1"/>
          <p:nvPr/>
        </p:nvSpPr>
        <p:spPr>
          <a:xfrm>
            <a:off x="814039" y="15946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镜像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E52EC-ACB4-794B-A1FD-B5FF3A45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10" y="1963957"/>
            <a:ext cx="4762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16119</TotalTime>
  <Words>870</Words>
  <Application>Microsoft Macintosh PowerPoint</Application>
  <PresentationFormat>宽屏</PresentationFormat>
  <Paragraphs>139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PingFang SC</vt:lpstr>
      <vt:lpstr>YuKyokasho Medium</vt:lpstr>
      <vt:lpstr>Al Bayan Plain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Pang Shuai</dc:creator>
  <cp:lastModifiedBy>Microsoft Office User</cp:lastModifiedBy>
  <cp:revision>45</cp:revision>
  <dcterms:created xsi:type="dcterms:W3CDTF">2019-12-02T08:28:35Z</dcterms:created>
  <dcterms:modified xsi:type="dcterms:W3CDTF">2020-04-25T10:09:15Z</dcterms:modified>
</cp:coreProperties>
</file>